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ma.gba.gov.ar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1323703"/>
            <a:ext cx="9068586" cy="3358360"/>
          </a:xfrm>
        </p:spPr>
        <p:txBody>
          <a:bodyPr/>
          <a:lstStyle/>
          <a:p>
            <a:r>
              <a:rPr lang="es-AR" sz="3600" dirty="0" smtClean="0"/>
              <a:t/>
            </a:r>
            <a:br>
              <a:rPr lang="es-AR" sz="3600" dirty="0" smtClean="0"/>
            </a:br>
            <a:r>
              <a:rPr lang="es-AR" sz="3600" dirty="0"/>
              <a:t/>
            </a:r>
            <a:br>
              <a:rPr lang="es-AR" sz="3600" dirty="0"/>
            </a:br>
            <a:r>
              <a:rPr lang="es-AR" sz="3600" dirty="0" smtClean="0"/>
              <a:t>CAPACITACIÓN </a:t>
            </a:r>
            <a:r>
              <a:rPr lang="es-AR" sz="3600" dirty="0"/>
              <a:t>2025</a:t>
            </a:r>
            <a:r>
              <a:rPr lang="en-US" dirty="0"/>
              <a:t/>
            </a:r>
            <a:br>
              <a:rPr lang="en-US" dirty="0"/>
            </a:br>
            <a:r>
              <a:rPr lang="es-AR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s-AR" sz="4000" b="1" dirty="0"/>
              <a:t>IOMA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s-AR" sz="4000" b="1" dirty="0"/>
              <a:t> 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s-AR" sz="4000" b="1" dirty="0"/>
              <a:t>NUEVO PORTAL DIGITAL ENTIDADES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b="1" dirty="0"/>
              <a:t>Dir. De </a:t>
            </a:r>
            <a:r>
              <a:rPr lang="es-AR" b="1" dirty="0" err="1"/>
              <a:t>Serv</a:t>
            </a:r>
            <a:r>
              <a:rPr lang="es-AR" b="1" dirty="0"/>
              <a:t>. a los Recursos Humanos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1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1886" y="383177"/>
            <a:ext cx="11495314" cy="606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trámite de Postulación, ya validado por la Entidad Convenida, </a:t>
            </a:r>
            <a:r>
              <a:rPr lang="es-MX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caso de que 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postulante pase a ser afiliado, recibirá un correo electrónico que le indique que su trámite de afiliación está </a:t>
            </a:r>
            <a:r>
              <a:rPr lang="es-MX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FINALIZADO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ya puede descargar su Credencial Digital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s-MX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 alta por la aplicación </a:t>
            </a: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s-MX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según la fecha en que IOMA acepta el trámite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altas ingresadas y confirmadas del 21 de un mes al 20 del mes siguiente, tienen alta al 1º del mes siguiente de ser </a:t>
            </a:r>
            <a:r>
              <a:rPr lang="es-MX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aceptadas por </a:t>
            </a:r>
            <a:r>
              <a:rPr lang="es-MX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ioma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s-MX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Cargada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confirmada el 9/4:    ALTA AL 1/5/25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Cargada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confirmada el 20/4:    ALTA AL 1/5/25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Cargada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confirmada el 4/5:    ALTA AL 1/6/25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Cargada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confirmada el 29/5:    ALTA AL 1/7/25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Cargada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confirmada el 17/5:    ALTA AL 1/6/25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</a:pP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Cargada y confirmada el 21/5:    ALTA AL 1/7/25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37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760" y="372628"/>
            <a:ext cx="11460479" cy="1214125"/>
          </a:xfrm>
        </p:spPr>
        <p:txBody>
          <a:bodyPr>
            <a:noAutofit/>
          </a:bodyPr>
          <a:lstStyle/>
          <a:p>
            <a:pPr algn="ctr"/>
            <a:r>
              <a:rPr lang="es-MX" sz="2400" b="1" u="sng" dirty="0"/>
              <a:t>IMPORTANTE:</a:t>
            </a:r>
            <a:r>
              <a:rPr lang="es-MX" sz="2400" b="1" dirty="0"/>
              <a:t>  </a:t>
            </a:r>
            <a:r>
              <a:rPr lang="es-MX" sz="2400" b="1" dirty="0" smtClean="0"/>
              <a:t/>
            </a:r>
            <a:br>
              <a:rPr lang="es-MX" sz="2400" b="1" dirty="0" smtClean="0"/>
            </a:br>
            <a:r>
              <a:rPr lang="es-MX" sz="2400" b="1" dirty="0" smtClean="0"/>
              <a:t>TODOS </a:t>
            </a:r>
            <a:r>
              <a:rPr lang="es-MX" sz="2400" b="1" dirty="0"/>
              <a:t>LOS QUE TRABAJAN EN OBRA SOCIALES DE </a:t>
            </a:r>
            <a:r>
              <a:rPr lang="es-MX" sz="2400" b="1" dirty="0" smtClean="0"/>
              <a:t>TARDE PODRÁN </a:t>
            </a:r>
            <a:r>
              <a:rPr lang="es-MX" sz="2400" b="1" dirty="0"/>
              <a:t>ENVIAR A RECTORADO SOLICITUDES SOLO HASTA EL 19 DE CADA MES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5759" y="1506583"/>
            <a:ext cx="11460479" cy="5129348"/>
          </a:xfrm>
        </p:spPr>
        <p:txBody>
          <a:bodyPr>
            <a:normAutofit lnSpcReduction="10000"/>
          </a:bodyPr>
          <a:lstStyle/>
          <a:p>
            <a:r>
              <a:rPr lang="es-MX" b="1" dirty="0" smtClean="0"/>
              <a:t>Los datos de las personas deben ser textuales los del DNI</a:t>
            </a:r>
            <a:r>
              <a:rPr lang="es-MX" dirty="0" smtClean="0"/>
              <a:t>. Se cruzan con el RENAPER</a:t>
            </a:r>
            <a:endParaRPr lang="en-US" dirty="0" smtClean="0"/>
          </a:p>
          <a:p>
            <a:r>
              <a:rPr lang="es-MX" dirty="0" smtClean="0"/>
              <a:t>No pueden ingresar personas que tienen domicilio en otras provincias. Hacer cambio de domicilio antes de postularse.</a:t>
            </a:r>
            <a:endParaRPr lang="en-US" dirty="0" smtClean="0"/>
          </a:p>
          <a:p>
            <a:r>
              <a:rPr lang="es-MX" b="1" dirty="0" smtClean="0"/>
              <a:t>Casilla de correo:</a:t>
            </a:r>
            <a:r>
              <a:rPr lang="es-MX" dirty="0" smtClean="0"/>
              <a:t> le llega confirmación, numero de trámite, observaciones (</a:t>
            </a:r>
            <a:r>
              <a:rPr lang="es-MX" dirty="0" err="1" smtClean="0"/>
              <a:t>fac</a:t>
            </a:r>
            <a:r>
              <a:rPr lang="es-MX" dirty="0" smtClean="0"/>
              <a:t>/</a:t>
            </a:r>
            <a:r>
              <a:rPr lang="es-MX" dirty="0" err="1" smtClean="0"/>
              <a:t>dep</a:t>
            </a:r>
            <a:r>
              <a:rPr lang="es-MX" dirty="0" smtClean="0"/>
              <a:t>) o denegatoria de ingreso y todas las correcciones que debe hacer en la postulación.</a:t>
            </a:r>
            <a:endParaRPr lang="en-US" dirty="0" smtClean="0"/>
          </a:p>
          <a:p>
            <a:r>
              <a:rPr lang="es-MX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Sugerencia: entregar confeccionada la F2 al </a:t>
            </a:r>
            <a:r>
              <a:rPr lang="es-MX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postulante </a:t>
            </a:r>
            <a:r>
              <a:rPr lang="es-MX" dirty="0" smtClean="0"/>
              <a:t>para que las suba a la postulación.  </a:t>
            </a:r>
          </a:p>
          <a:p>
            <a:pPr marL="0" indent="0">
              <a:buNone/>
            </a:pPr>
            <a:r>
              <a:rPr lang="es-MX" sz="2000" b="1" dirty="0"/>
              <a:t> </a:t>
            </a:r>
            <a:r>
              <a:rPr lang="es-MX" sz="2000" b="1" dirty="0" smtClean="0"/>
              <a:t>  </a:t>
            </a:r>
            <a:r>
              <a:rPr lang="es-MX" sz="2000" b="1" u="sng" dirty="0" smtClean="0"/>
              <a:t>Debe estar firmada por el postulante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s-MX" b="1" dirty="0" smtClean="0"/>
              <a:t>ARCHIVOS:</a:t>
            </a:r>
            <a:r>
              <a:rPr lang="es-MX" dirty="0" smtClean="0"/>
              <a:t> en </a:t>
            </a:r>
            <a:r>
              <a:rPr lang="es-MX" dirty="0" err="1" smtClean="0"/>
              <a:t>pdf</a:t>
            </a:r>
            <a:r>
              <a:rPr lang="es-MX" dirty="0" smtClean="0"/>
              <a:t> o </a:t>
            </a:r>
            <a:r>
              <a:rPr lang="es-MX" dirty="0" err="1" smtClean="0"/>
              <a:t>jpg</a:t>
            </a:r>
            <a:r>
              <a:rPr lang="es-MX" dirty="0" smtClean="0"/>
              <a:t> (simple, sin extensiones) </a:t>
            </a:r>
          </a:p>
          <a:p>
            <a:pPr algn="ctr"/>
            <a:r>
              <a:rPr lang="es-MX" b="1" u="sng" dirty="0" smtClean="0"/>
              <a:t>Hay </a:t>
            </a:r>
            <a:r>
              <a:rPr lang="es-MX" b="1" u="sng" dirty="0"/>
              <a:t>tres validaciones del trámite:</a:t>
            </a:r>
            <a:endParaRPr lang="en-US" u="sng" dirty="0"/>
          </a:p>
          <a:p>
            <a:r>
              <a:rPr lang="es-MX" dirty="0"/>
              <a:t>1º por la </a:t>
            </a:r>
            <a:r>
              <a:rPr lang="es-MX" u="sng" dirty="0"/>
              <a:t>Facultad/Dependencia</a:t>
            </a:r>
            <a:r>
              <a:rPr lang="es-MX" dirty="0"/>
              <a:t> que controla, observa, desestima o acepta.</a:t>
            </a:r>
            <a:endParaRPr lang="en-US" dirty="0"/>
          </a:p>
          <a:p>
            <a:r>
              <a:rPr lang="es-MX" dirty="0"/>
              <a:t>2º por </a:t>
            </a:r>
            <a:r>
              <a:rPr lang="es-MX" u="sng" dirty="0" err="1"/>
              <a:t>Dir</a:t>
            </a:r>
            <a:r>
              <a:rPr lang="es-MX" u="sng" dirty="0"/>
              <a:t> Ser. A los Rec. Humanos</a:t>
            </a:r>
            <a:r>
              <a:rPr lang="es-MX" dirty="0"/>
              <a:t> que hace el control final y puede observar, denegar o envía </a:t>
            </a:r>
            <a:r>
              <a:rPr lang="es-MX" dirty="0" smtClean="0"/>
              <a:t>a                      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  </a:t>
            </a:r>
            <a:r>
              <a:rPr lang="es-MX" dirty="0" err="1" smtClean="0"/>
              <a:t>ioma</a:t>
            </a:r>
            <a:r>
              <a:rPr lang="es-MX" dirty="0" smtClean="0"/>
              <a:t> </a:t>
            </a:r>
            <a:endParaRPr lang="en-US" dirty="0"/>
          </a:p>
          <a:p>
            <a:r>
              <a:rPr lang="es-MX" dirty="0"/>
              <a:t>3º </a:t>
            </a:r>
            <a:r>
              <a:rPr lang="es-MX" u="sng" dirty="0" err="1"/>
              <a:t>I</a:t>
            </a:r>
            <a:r>
              <a:rPr lang="es-MX" u="sng" dirty="0" err="1" smtClean="0"/>
              <a:t>oma</a:t>
            </a:r>
            <a:r>
              <a:rPr lang="es-MX" dirty="0" smtClean="0"/>
              <a:t> </a:t>
            </a:r>
            <a:r>
              <a:rPr lang="es-MX" dirty="0"/>
              <a:t>que acepta o desestima la presentación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7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7384"/>
            <a:ext cx="10058400" cy="1158240"/>
          </a:xfrm>
        </p:spPr>
        <p:txBody>
          <a:bodyPr>
            <a:normAutofit fontScale="90000"/>
          </a:bodyPr>
          <a:lstStyle/>
          <a:p>
            <a:pPr lvl="0"/>
            <a:r>
              <a:rPr lang="es-MX" b="1" u="sng" dirty="0" smtClean="0">
                <a:solidFill>
                  <a:srgbClr val="FF0000"/>
                </a:solidFill>
              </a:rPr>
              <a:t>B)  Instructivo </a:t>
            </a:r>
            <a:r>
              <a:rPr lang="es-MX" b="1" u="sng" dirty="0">
                <a:solidFill>
                  <a:srgbClr val="FF0000"/>
                </a:solidFill>
              </a:rPr>
              <a:t>postulación ingresante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07" y="2530158"/>
            <a:ext cx="7070341" cy="39322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39589" y="1754059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-Cada postulante debe ingresar a la página de IOMA: </a:t>
            </a:r>
            <a:r>
              <a:rPr lang="es-MX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www.ioma.gba.gov.ar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6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90057" y="430357"/>
            <a:ext cx="904820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Afíliate acá”: </a:t>
            </a: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POSTULACION ENTIDADES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9" y="1101816"/>
            <a:ext cx="5303883" cy="3355340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6" y="3113496"/>
            <a:ext cx="5468983" cy="33553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858670" y="2585138"/>
            <a:ext cx="408297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postulante ingresa a PLATAFORMA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2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2549" y="931360"/>
            <a:ext cx="11634651" cy="454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Completa datos personales, que serán validados con el RENAPER, por lo que deben coincidir con los datos que figuran en su DNI.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entidad buscar UNLP- y </a:t>
            </a:r>
            <a:r>
              <a:rPr lang="es-MX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s-MX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MX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donde trabaja la persona.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Adjunta la documentación solicitada. La misma se encuentra determinada según la entidad a la que refiera.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Subir archivos en PDF o JPG (sin extensiones)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vez cargada la documentación, ir a SOLICITAR. En ese momento el Sistema valida los datos con RENAPER, en caso de no coincidir o de haber omitido un dato, no lo dejará avanzar.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todo está correcto, se visualizará una leyenda, en color verde, indicando su postulación ha sido solicitada correctamente y se informará al correo declarado por el postulante, el número de trámite, pudiendo desde allí consultar el estado del mismo.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junto al postulante ingresan familiares a cargo, se cargan luego de recibido el número de postulación, entrando con ese dato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A Partir de ahora la </a:t>
            </a:r>
            <a:r>
              <a:rPr lang="es-MX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MX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puede ver la postulación con la documentación correspondiente.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0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843660"/>
              </p:ext>
            </p:extLst>
          </p:nvPr>
        </p:nvGraphicFramePr>
        <p:xfrm>
          <a:off x="3184897" y="259976"/>
          <a:ext cx="4865409" cy="6415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667363" imgH="8020022" progId="Acrobat.Document.DC">
                  <p:embed/>
                </p:oleObj>
              </mc:Choice>
              <mc:Fallback>
                <p:oleObj name="Acrobat Document" r:id="rId3" imgW="5667363" imgH="80200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4897" y="259976"/>
                        <a:ext cx="4865409" cy="6415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23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MUCHAS GRACIAS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Dirección de Servicios a los </a:t>
            </a:r>
            <a:r>
              <a:rPr lang="es-AR" dirty="0"/>
              <a:t>R</a:t>
            </a:r>
            <a:r>
              <a:rPr lang="es-AR" dirty="0" smtClean="0"/>
              <a:t>ecursos Humanos - DGP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303" y="296092"/>
            <a:ext cx="11355977" cy="2708366"/>
          </a:xfrm>
        </p:spPr>
        <p:txBody>
          <a:bodyPr>
            <a:normAutofit fontScale="90000"/>
          </a:bodyPr>
          <a:lstStyle/>
          <a:p>
            <a:r>
              <a:rPr lang="es-AR" sz="4400" b="1" dirty="0" smtClean="0"/>
              <a:t/>
            </a:r>
            <a:br>
              <a:rPr lang="es-AR" sz="4400" b="1" dirty="0" smtClean="0"/>
            </a:br>
            <a:r>
              <a:rPr lang="es-AR" sz="4400" b="1" dirty="0" smtClean="0"/>
              <a:t>Por ahora </a:t>
            </a:r>
            <a:r>
              <a:rPr lang="es-MX" sz="4400" b="1" dirty="0" smtClean="0"/>
              <a:t>la postulación digital aplica sólo para </a:t>
            </a:r>
            <a:r>
              <a:rPr lang="es-MX" sz="4400" b="1" dirty="0" smtClean="0">
                <a:solidFill>
                  <a:srgbClr val="FF0000"/>
                </a:solidFill>
              </a:rPr>
              <a:t>altas nuevas de TITULAR Y SU GRUPO FAMILIAR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s-MX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s-MX" sz="4000" b="1" dirty="0"/>
              <a:t>El resto </a:t>
            </a:r>
            <a:r>
              <a:rPr lang="es-MX" sz="4000" b="1" dirty="0" smtClean="0"/>
              <a:t>de los </a:t>
            </a:r>
            <a:r>
              <a:rPr lang="es-MX" sz="4000" b="1" dirty="0"/>
              <a:t>trámites continúan en papel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3091543"/>
            <a:ext cx="10058400" cy="3500846"/>
          </a:xfrm>
        </p:spPr>
        <p:txBody>
          <a:bodyPr>
            <a:normAutofit fontScale="62500" lnSpcReduction="20000"/>
          </a:bodyPr>
          <a:lstStyle/>
          <a:p>
            <a:pPr lvl="0" algn="ctr"/>
            <a:r>
              <a:rPr lang="es-MX" sz="5700" b="1" u="sng" dirty="0" smtClean="0">
                <a:solidFill>
                  <a:srgbClr val="FF0000"/>
                </a:solidFill>
              </a:rPr>
              <a:t>A) Instructivo </a:t>
            </a:r>
            <a:r>
              <a:rPr lang="es-MX" sz="5700" b="1" u="sng" dirty="0">
                <a:solidFill>
                  <a:srgbClr val="FF0000"/>
                </a:solidFill>
              </a:rPr>
              <a:t>postulación para </a:t>
            </a:r>
            <a:r>
              <a:rPr lang="es-MX" sz="5700" b="1" u="sng" dirty="0" smtClean="0">
                <a:solidFill>
                  <a:srgbClr val="FF0000"/>
                </a:solidFill>
              </a:rPr>
              <a:t>entidades</a:t>
            </a:r>
          </a:p>
          <a:p>
            <a:pPr lvl="0" algn="ctr"/>
            <a:endParaRPr lang="en-US" sz="1600" dirty="0">
              <a:solidFill>
                <a:srgbClr val="FF0000"/>
              </a:solidFill>
            </a:endParaRPr>
          </a:p>
          <a:p>
            <a:r>
              <a:rPr lang="es-AR" b="1" u="sng" dirty="0" smtClean="0"/>
              <a:t>INGRESAR A:</a:t>
            </a:r>
            <a:endParaRPr lang="en-US" dirty="0" smtClean="0"/>
          </a:p>
          <a:p>
            <a:r>
              <a:rPr lang="es-AR" dirty="0" smtClean="0"/>
              <a:t>ioma.gba.gov.ar</a:t>
            </a:r>
            <a:endParaRPr lang="en-US" dirty="0"/>
          </a:p>
          <a:p>
            <a:r>
              <a:rPr lang="es-AR" dirty="0"/>
              <a:t>Afiliaciones</a:t>
            </a:r>
            <a:endParaRPr lang="en-US" dirty="0"/>
          </a:p>
          <a:p>
            <a:r>
              <a:rPr lang="es-AR" dirty="0" err="1" smtClean="0"/>
              <a:t>Afil</a:t>
            </a:r>
            <a:r>
              <a:rPr lang="es-AR" dirty="0" smtClean="0"/>
              <a:t>. </a:t>
            </a:r>
            <a:r>
              <a:rPr lang="es-AR" dirty="0"/>
              <a:t>voluntaria colectiva (convenios)</a:t>
            </a:r>
            <a:endParaRPr lang="en-US" dirty="0"/>
          </a:p>
          <a:p>
            <a:r>
              <a:rPr lang="es-AR" dirty="0"/>
              <a:t>Portal entidades </a:t>
            </a:r>
            <a:endParaRPr lang="en-US" dirty="0"/>
          </a:p>
          <a:p>
            <a:r>
              <a:rPr lang="es-AR" dirty="0" smtClean="0"/>
              <a:t>Mis afiliados (usuario/clave)</a:t>
            </a:r>
            <a:endParaRPr lang="en-US" dirty="0" smtClean="0"/>
          </a:p>
          <a:p>
            <a:r>
              <a:rPr lang="es-AR" dirty="0" smtClean="0"/>
              <a:t>Mis gestiones</a:t>
            </a:r>
            <a:endParaRPr lang="en-US" dirty="0" smtClean="0"/>
          </a:p>
          <a:p>
            <a:r>
              <a:rPr lang="es-AR" dirty="0" smtClean="0"/>
              <a:t>Postulaciones</a:t>
            </a:r>
            <a:endParaRPr lang="en-US" dirty="0" smtClean="0"/>
          </a:p>
          <a:p>
            <a:r>
              <a:rPr lang="es-AR" dirty="0" smtClean="0"/>
              <a:t>Solicitadas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o 12"/>
          <p:cNvSpPr/>
          <p:nvPr/>
        </p:nvSpPr>
        <p:spPr>
          <a:xfrm>
            <a:off x="7306491" y="2063931"/>
            <a:ext cx="870858" cy="661852"/>
          </a:xfrm>
          <a:prstGeom prst="arc">
            <a:avLst>
              <a:gd name="adj1" fmla="val 2149512"/>
              <a:gd name="adj2" fmla="val 0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C:\Users\Usuario\AppData\Local\Temp\Rar$DIa0.476\WhatsApp Image 2025-03-24 at 17.29.3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69" y="304120"/>
            <a:ext cx="6899775" cy="31880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rco 7"/>
          <p:cNvSpPr/>
          <p:nvPr/>
        </p:nvSpPr>
        <p:spPr>
          <a:xfrm rot="21377077">
            <a:off x="5036673" y="1927320"/>
            <a:ext cx="920637" cy="605690"/>
          </a:xfrm>
          <a:prstGeom prst="arc">
            <a:avLst>
              <a:gd name="adj1" fmla="val 1506886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C:\Users\Usuario\AppData\Local\Temp\Rar$DIa0.392\WhatsApp Image 2025-03-24 at 17.30.35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431" y="3575697"/>
            <a:ext cx="6816453" cy="30239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rco 10"/>
          <p:cNvSpPr/>
          <p:nvPr/>
        </p:nvSpPr>
        <p:spPr>
          <a:xfrm rot="21377077">
            <a:off x="5413032" y="5385103"/>
            <a:ext cx="801055" cy="605690"/>
          </a:xfrm>
          <a:prstGeom prst="arc">
            <a:avLst>
              <a:gd name="adj1" fmla="val 1506886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1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21" y="313765"/>
            <a:ext cx="7318375" cy="3222171"/>
          </a:xfrm>
          <a:prstGeom prst="rect">
            <a:avLst/>
          </a:prstGeom>
        </p:spPr>
      </p:pic>
      <p:pic>
        <p:nvPicPr>
          <p:cNvPr id="5" name="Imagen 4" descr="C:\Users\Usuario\AppData\Local\Temp\Rar$DIa0.249\WhatsApp Image 2025-03-24 at 17.31.20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21" y="3679503"/>
            <a:ext cx="7390554" cy="31553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co 5"/>
          <p:cNvSpPr/>
          <p:nvPr/>
        </p:nvSpPr>
        <p:spPr>
          <a:xfrm>
            <a:off x="6033247" y="2312894"/>
            <a:ext cx="1389581" cy="977153"/>
          </a:xfrm>
          <a:prstGeom prst="arc">
            <a:avLst>
              <a:gd name="adj1" fmla="val 1497769"/>
              <a:gd name="adj2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o 6"/>
          <p:cNvSpPr/>
          <p:nvPr/>
        </p:nvSpPr>
        <p:spPr>
          <a:xfrm>
            <a:off x="4320989" y="5163671"/>
            <a:ext cx="1273039" cy="717176"/>
          </a:xfrm>
          <a:prstGeom prst="arc">
            <a:avLst>
              <a:gd name="adj1" fmla="val 1497769"/>
              <a:gd name="adj2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8" y="1129553"/>
            <a:ext cx="8686800" cy="530925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589090" y="4785751"/>
            <a:ext cx="2241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Ingresar con USUARIO Y CONTRASEÑA que provee IOMA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8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1132114"/>
            <a:ext cx="5599612" cy="4180113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2" y="1132115"/>
            <a:ext cx="4737462" cy="4180113"/>
          </a:xfrm>
          <a:prstGeom prst="rect">
            <a:avLst/>
          </a:prstGeom>
        </p:spPr>
      </p:pic>
      <p:sp>
        <p:nvSpPr>
          <p:cNvPr id="4" name="Arco 3"/>
          <p:cNvSpPr/>
          <p:nvPr/>
        </p:nvSpPr>
        <p:spPr>
          <a:xfrm>
            <a:off x="6291943" y="3523129"/>
            <a:ext cx="1519647" cy="352186"/>
          </a:xfrm>
          <a:prstGeom prst="arc">
            <a:avLst>
              <a:gd name="adj1" fmla="val 1497769"/>
              <a:gd name="adj2" fmla="val 11571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o 4"/>
          <p:cNvSpPr/>
          <p:nvPr/>
        </p:nvSpPr>
        <p:spPr>
          <a:xfrm>
            <a:off x="269966" y="2917373"/>
            <a:ext cx="1519647" cy="409302"/>
          </a:xfrm>
          <a:prstGeom prst="arc">
            <a:avLst>
              <a:gd name="adj1" fmla="val 1497769"/>
              <a:gd name="adj2" fmla="val 11571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8400428" y="543703"/>
            <a:ext cx="187032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POSTULACIONES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15875" y="543703"/>
            <a:ext cx="176875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MIS GESTIONES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2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435430" y="925558"/>
            <a:ext cx="9858102" cy="222694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39664" y="301459"/>
            <a:ext cx="1063316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FAC/DEP VE LAS SOLICITUDES QUE TIENE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INGRESA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DOCUMENTACION, ABRE CADA ARCHIVO.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rco 3"/>
          <p:cNvSpPr/>
          <p:nvPr/>
        </p:nvSpPr>
        <p:spPr>
          <a:xfrm>
            <a:off x="3039292" y="1892941"/>
            <a:ext cx="513806" cy="422366"/>
          </a:xfrm>
          <a:prstGeom prst="arc">
            <a:avLst>
              <a:gd name="adj1" fmla="val 1497769"/>
              <a:gd name="adj2" fmla="val 18464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435431" y="3387907"/>
            <a:ext cx="9524358" cy="3143268"/>
          </a:xfrm>
          <a:prstGeom prst="rect">
            <a:avLst/>
          </a:prstGeom>
        </p:spPr>
      </p:pic>
      <p:sp>
        <p:nvSpPr>
          <p:cNvPr id="7" name="Arco 6"/>
          <p:cNvSpPr/>
          <p:nvPr/>
        </p:nvSpPr>
        <p:spPr>
          <a:xfrm>
            <a:off x="1628504" y="4537175"/>
            <a:ext cx="875212" cy="444128"/>
          </a:xfrm>
          <a:prstGeom prst="arc">
            <a:avLst>
              <a:gd name="adj1" fmla="val 1730642"/>
              <a:gd name="adj2" fmla="val 18464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9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483838" y="1571643"/>
            <a:ext cx="5486656" cy="31786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00594" y="1027170"/>
            <a:ext cx="11573691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</a:t>
            </a:r>
            <a:r>
              <a:rPr lang="es-MX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CORRECTA LA DOCUMENTACIÓN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ENVÍAN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SOLICTUD </a:t>
            </a:r>
            <a:r>
              <a:rPr lang="es-MX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PRESIDENCIA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MX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13930" y="1571643"/>
            <a:ext cx="5743815" cy="31786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36494" y="4982094"/>
            <a:ext cx="10291482" cy="136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SINO ESTA CORRECTA 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DOCUMENTACION O HAY OTRO PROBLEMA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PUEDEN </a:t>
            </a:r>
            <a:r>
              <a:rPr lang="es-MX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OSBERVAR O </a:t>
            </a:r>
            <a:r>
              <a:rPr lang="es-MX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DESESTIMAR 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TRÁMITE.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OBSERVAN UN 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TRAMITE,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</a:t>
            </a:r>
            <a:r>
              <a:rPr lang="es-MX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 </a:t>
            </a:r>
            <a:r>
              <a:rPr lang="es-MX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OBERVACIONES,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SEAN CLAROS EN LO QUE PIDEN PARA QUE LA PERSONA PUEDA CORREGIR SU PRESENTAIÓN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7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5" y="770163"/>
            <a:ext cx="7139940" cy="270500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30815" y="284984"/>
            <a:ext cx="9579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PRESIDENCIA ENTRA A SU PORTAL Y VE LAS ALTAS SOLICITADAS 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TODA LA UNIVERSIDAD</a:t>
            </a:r>
            <a:endParaRPr lang="en-US" dirty="0"/>
          </a:p>
        </p:txBody>
      </p:sp>
      <p:sp>
        <p:nvSpPr>
          <p:cNvPr id="5" name="Flecha abajo 4"/>
          <p:cNvSpPr/>
          <p:nvPr/>
        </p:nvSpPr>
        <p:spPr>
          <a:xfrm rot="8530597">
            <a:off x="2596143" y="1751766"/>
            <a:ext cx="438358" cy="602436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5" y="3657600"/>
            <a:ext cx="7139940" cy="287938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777239" y="987931"/>
            <a:ext cx="4284617" cy="226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este paso </a:t>
            </a:r>
            <a:r>
              <a:rPr lang="es-MX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RECTORADO podrá </a:t>
            </a:r>
            <a:endParaRPr lang="en-US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OBSERVAR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el caso que faltara documentación o sea ilegible.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DESESTIMAR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 no corresponde el 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trámite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ACEPTAR Y ENVIAR A IOMA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para ser auditado en Sede Central</a:t>
            </a: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8" y="3327122"/>
            <a:ext cx="3817697" cy="306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12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171</TotalTime>
  <Words>599</Words>
  <Application>Microsoft Office PowerPoint</Application>
  <PresentationFormat>Panorámica</PresentationFormat>
  <Paragraphs>70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Calibri</vt:lpstr>
      <vt:lpstr>Century Gothic</vt:lpstr>
      <vt:lpstr>Garamond</vt:lpstr>
      <vt:lpstr>Symbol</vt:lpstr>
      <vt:lpstr>Times New Roman</vt:lpstr>
      <vt:lpstr>Savon</vt:lpstr>
      <vt:lpstr>Acrobat Document</vt:lpstr>
      <vt:lpstr>  CAPACITACIÓN 2025   IOMA   NUEVO PORTAL DIGITAL ENTIDADES </vt:lpstr>
      <vt:lpstr> Por ahora la postulación digital aplica sólo para altas nuevas de TITULAR Y SU GRUPO FAMILIAR   El resto de los trámites continúan en papel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IMPORTANTE:   TODOS LOS QUE TRABAJAN EN OBRA SOCIALES DE TARDE PODRÁN ENVIAR A RECTORADO SOLICITUDES SOLO HASTA EL 19 DE CADA MES </vt:lpstr>
      <vt:lpstr>B)  Instructivo postulación ingresante</vt:lpstr>
      <vt:lpstr>Presentación de PowerPoint</vt:lpstr>
      <vt:lpstr>Presentación de PowerPoint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2025   IOMA   NUEVO PORTAL DIGITAL ENTIDADES</dc:title>
  <dc:creator>Usuario</dc:creator>
  <cp:lastModifiedBy>Usuario</cp:lastModifiedBy>
  <cp:revision>23</cp:revision>
  <dcterms:created xsi:type="dcterms:W3CDTF">2025-03-21T13:10:56Z</dcterms:created>
  <dcterms:modified xsi:type="dcterms:W3CDTF">2025-03-26T11:33:46Z</dcterms:modified>
</cp:coreProperties>
</file>